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2" r:id="rId5"/>
    <p:sldId id="284" r:id="rId6"/>
    <p:sldId id="287" r:id="rId7"/>
    <p:sldId id="288" r:id="rId8"/>
    <p:sldId id="289" r:id="rId9"/>
    <p:sldId id="290" r:id="rId10"/>
    <p:sldId id="285" r:id="rId11"/>
    <p:sldId id="291" r:id="rId12"/>
    <p:sldId id="293" r:id="rId13"/>
    <p:sldId id="260" r:id="rId14"/>
    <p:sldId id="294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C60E-CB58-4EDC-B69F-A7AF49235244}" type="datetimeFigureOut">
              <a:rPr lang="en-US" smtClean="0"/>
              <a:pPr/>
              <a:t>15-May-16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Rezanje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pripreme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4952999"/>
          </a:xfrm>
        </p:spPr>
        <p:txBody>
          <a:bodyPr>
            <a:normAutofit fontScale="92500"/>
          </a:bodyPr>
          <a:lstStyle/>
          <a:p>
            <a:r>
              <a:rPr lang="sr-Latn-CS" u="sng" dirty="0" smtClean="0"/>
              <a:t>Specifičnosti</a:t>
            </a:r>
            <a:r>
              <a:rPr lang="sr-Latn-CS" dirty="0" smtClean="0"/>
              <a:t>:</a:t>
            </a:r>
            <a:endParaRPr lang="en-US" dirty="0" smtClean="0"/>
          </a:p>
          <a:p>
            <a:pPr>
              <a:buFontTx/>
              <a:buChar char="-"/>
            </a:pPr>
            <a:r>
              <a:rPr lang="sr-Latn-CS" sz="2800" dirty="0" smtClean="0"/>
              <a:t>Koriste se za rezanje </a:t>
            </a:r>
            <a:r>
              <a:rPr lang="en-US" sz="2800" dirty="0" err="1" smtClean="0"/>
              <a:t>čelika</a:t>
            </a:r>
            <a:r>
              <a:rPr lang="en-US" sz="2800" dirty="0" smtClean="0"/>
              <a:t>, </a:t>
            </a:r>
            <a:r>
              <a:rPr lang="sr-Latn-CS" sz="2800" dirty="0" smtClean="0"/>
              <a:t>obično do 300 mm, a moguće je i do 2000 mm</a:t>
            </a:r>
          </a:p>
          <a:p>
            <a:pPr>
              <a:buFontTx/>
              <a:buChar char="-"/>
            </a:pPr>
            <a:r>
              <a:rPr lang="sr-Latn-CS" sz="2800" dirty="0" smtClean="0"/>
              <a:t>Za debljine preko 5 mm, ekonomičnije od mašinskog rezanja</a:t>
            </a:r>
          </a:p>
          <a:p>
            <a:pPr>
              <a:buFontTx/>
              <a:buChar char="-"/>
            </a:pPr>
            <a:r>
              <a:rPr lang="sr-Latn-CS" sz="2800" dirty="0" smtClean="0"/>
              <a:t>Za %C do 0,3 % ne dolazi do zakaljenja u ZUT-u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sr-Latn-CS" sz="2800" dirty="0" smtClean="0"/>
              <a:t>Kvalitet površine je vrlo visok, ekvivalentan finoj obradi struganjem</a:t>
            </a:r>
          </a:p>
          <a:p>
            <a:pPr>
              <a:buFontTx/>
              <a:buChar char="-"/>
            </a:pPr>
            <a:r>
              <a:rPr lang="sr-Latn-CS" sz="2800" dirty="0" smtClean="0"/>
              <a:t>U slučaju direktnog topljenja železa, rez hrapav, </a:t>
            </a:r>
            <a:r>
              <a:rPr lang="en-US" sz="2800" dirty="0" err="1" smtClean="0"/>
              <a:t>neadekvatno</a:t>
            </a:r>
            <a:r>
              <a:rPr lang="en-US" sz="2800" dirty="0" smtClean="0"/>
              <a:t>!</a:t>
            </a:r>
          </a:p>
          <a:p>
            <a:pPr>
              <a:buFontTx/>
              <a:buChar char="-"/>
            </a:pPr>
            <a:r>
              <a:rPr lang="en-US" sz="2800" dirty="0" err="1" smtClean="0"/>
              <a:t>Ograničenja</a:t>
            </a:r>
            <a:r>
              <a:rPr lang="en-US" sz="2800" dirty="0" smtClean="0"/>
              <a:t> u </a:t>
            </a:r>
            <a:r>
              <a:rPr lang="en-US" sz="2800" dirty="0" err="1" smtClean="0"/>
              <a:t>materijalima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se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rezati</a:t>
            </a:r>
            <a:r>
              <a:rPr lang="en-US" sz="2800" dirty="0" smtClean="0"/>
              <a:t>.</a:t>
            </a:r>
            <a:endParaRPr lang="sr-Latn-CS" sz="2800" dirty="0" smtClean="0"/>
          </a:p>
          <a:p>
            <a:pPr>
              <a:buFontTx/>
              <a:buChar char="-"/>
            </a:pPr>
            <a:r>
              <a:rPr lang="sr-Latn-CS" sz="2800" dirty="0" smtClean="0"/>
              <a:t>Mogućnost automatizacije</a:t>
            </a:r>
            <a:r>
              <a:rPr lang="en-US" sz="2800" dirty="0" smtClean="0"/>
              <a:t>, </a:t>
            </a:r>
            <a:r>
              <a:rPr lang="en-US" sz="2800" dirty="0" err="1" smtClean="0"/>
              <a:t>važno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pripremu</a:t>
            </a:r>
            <a:r>
              <a:rPr lang="en-US" sz="2800" dirty="0" smtClean="0"/>
              <a:t> </a:t>
            </a:r>
            <a:r>
              <a:rPr lang="en-US" sz="2800" dirty="0" err="1" smtClean="0"/>
              <a:t>šavova</a:t>
            </a:r>
            <a:r>
              <a:rPr lang="en-US" sz="2800" dirty="0" smtClean="0"/>
              <a:t>:</a:t>
            </a:r>
            <a:endParaRPr lang="sr-Latn-C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299" t="34375" r="18594" b="25000"/>
          <a:stretch>
            <a:fillRect/>
          </a:stretch>
        </p:blipFill>
        <p:spPr bwMode="auto">
          <a:xfrm>
            <a:off x="3962400" y="4973665"/>
            <a:ext cx="5181600" cy="171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2255" t="38542" r="18009" b="29167"/>
          <a:stretch>
            <a:fillRect/>
          </a:stretch>
        </p:blipFill>
        <p:spPr bwMode="auto">
          <a:xfrm>
            <a:off x="0" y="4944783"/>
            <a:ext cx="4038600" cy="122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Elektrolučno rezanje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Koristi se jednosmerna struja </a:t>
            </a:r>
            <a:r>
              <a:rPr lang="sr-Latn-CS" dirty="0" smtClean="0">
                <a:solidFill>
                  <a:srgbClr val="FF0000"/>
                </a:solidFill>
              </a:rPr>
              <a:t>prave</a:t>
            </a:r>
            <a:r>
              <a:rPr lang="sr-Latn-CS" dirty="0" smtClean="0"/>
              <a:t> polarnosti</a:t>
            </a:r>
          </a:p>
          <a:p>
            <a:r>
              <a:rPr lang="sr-Latn-CS" dirty="0" smtClean="0"/>
              <a:t>Najbolje je koristiti grafitne elektrode koje daju tanji rez boljeg kvaliteta površine</a:t>
            </a:r>
          </a:p>
          <a:p>
            <a:r>
              <a:rPr lang="sr-Latn-CS" dirty="0" smtClean="0"/>
              <a:t>Pri upotrebi metalnih elektroda, koristi se specijalna obloga za povećanje stabilnsti luka i usporavanje topljenja jezgra</a:t>
            </a:r>
          </a:p>
          <a:p>
            <a:r>
              <a:rPr lang="sr-Latn-CS" dirty="0" smtClean="0"/>
              <a:t>Kvalitet manji nego kod oksiacetilenskog rezanja, pa se najčešće koristi za rezanje metalnog otpada</a:t>
            </a:r>
          </a:p>
          <a:p>
            <a:r>
              <a:rPr lang="sr-Latn-CS" dirty="0" smtClean="0"/>
              <a:t>Obično se koristi do debljina 20-30mm</a:t>
            </a:r>
            <a:endParaRPr lang="en-U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materijale</a:t>
            </a:r>
            <a:r>
              <a:rPr lang="en-US" dirty="0" smtClean="0"/>
              <a:t>.</a:t>
            </a:r>
            <a:endParaRPr lang="sr-Latn-C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smtClean="0"/>
              <a:t>Oxy-Arc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– </a:t>
            </a:r>
            <a:r>
              <a:rPr lang="en-US" dirty="0" err="1" smtClean="0"/>
              <a:t>rezanje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žlebljenje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šuplja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se </a:t>
            </a:r>
            <a:r>
              <a:rPr lang="en-US" dirty="0" err="1" smtClean="0"/>
              <a:t>pušta</a:t>
            </a:r>
            <a:r>
              <a:rPr lang="en-US" dirty="0" smtClean="0"/>
              <a:t> </a:t>
            </a:r>
            <a:r>
              <a:rPr lang="en-US" dirty="0" err="1" smtClean="0"/>
              <a:t>kiseonik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El.luk </a:t>
            </a:r>
            <a:r>
              <a:rPr lang="en-US" dirty="0" err="1" smtClean="0"/>
              <a:t>topi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, a </a:t>
            </a:r>
            <a:r>
              <a:rPr lang="en-US" dirty="0" err="1" smtClean="0"/>
              <a:t>kiseonik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izduvava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Ne </a:t>
            </a:r>
            <a:r>
              <a:rPr lang="en-US" dirty="0" err="1" smtClean="0"/>
              <a:t>najbolji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odgovorne</a:t>
            </a:r>
            <a:r>
              <a:rPr lang="en-US" dirty="0" smtClean="0"/>
              <a:t> </a:t>
            </a:r>
            <a:r>
              <a:rPr lang="en-US" dirty="0" err="1" smtClean="0"/>
              <a:t>konstrukcije</a:t>
            </a:r>
            <a:r>
              <a:rPr lang="en-US" dirty="0" smtClean="0"/>
              <a:t> se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 smtClean="0"/>
              <a:t>naknadna</a:t>
            </a:r>
            <a:r>
              <a:rPr lang="en-US" dirty="0" smtClean="0"/>
              <a:t> </a:t>
            </a:r>
            <a:r>
              <a:rPr lang="en-US" dirty="0" err="1" smtClean="0"/>
              <a:t>mašinska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endParaRPr lang="en-US" dirty="0" smtClean="0"/>
          </a:p>
          <a:p>
            <a:r>
              <a:rPr lang="en-US" u="sng" dirty="0" smtClean="0"/>
              <a:t>Oxy-Arc</a:t>
            </a:r>
            <a:r>
              <a:rPr lang="en-US" dirty="0" smtClean="0"/>
              <a:t> – </a:t>
            </a:r>
            <a:r>
              <a:rPr lang="en-US" dirty="0" err="1" smtClean="0"/>
              <a:t>rezanje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žlebljenje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	</a:t>
            </a:r>
            <a:r>
              <a:rPr lang="en-US" dirty="0" err="1" smtClean="0"/>
              <a:t>Kombinacija</a:t>
            </a:r>
            <a:r>
              <a:rPr lang="en-US" dirty="0" smtClean="0"/>
              <a:t> </a:t>
            </a:r>
            <a:r>
              <a:rPr lang="en-US" dirty="0" err="1" smtClean="0"/>
              <a:t>grafitne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izduvavanja</a:t>
            </a:r>
            <a:r>
              <a:rPr lang="en-US" dirty="0" smtClean="0"/>
              <a:t> </a:t>
            </a:r>
            <a:r>
              <a:rPr lang="en-US" dirty="0" err="1" smtClean="0"/>
              <a:t>kiseonikom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565" t="60417" r="15081" b="20833"/>
          <a:stretch>
            <a:fillRect/>
          </a:stretch>
        </p:blipFill>
        <p:spPr bwMode="auto">
          <a:xfrm>
            <a:off x="4572000" y="50292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Rezanje plazmom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/>
          </a:bodyPr>
          <a:lstStyle/>
          <a:p>
            <a:r>
              <a:rPr lang="sr-Latn-CS" sz="2400" dirty="0" smtClean="0"/>
              <a:t>Plazma (visoko jonizovan gas) dobijena između elektrode od volframa i osnovnog materijala udara u površinu metala koji se reže</a:t>
            </a:r>
            <a:r>
              <a:rPr lang="en-US" sz="2400" dirty="0" smtClean="0"/>
              <a:t>: t</a:t>
            </a:r>
            <a:r>
              <a:rPr lang="sr-Latn-CS" sz="2400" dirty="0" smtClean="0"/>
              <a:t>emp</a:t>
            </a:r>
            <a:r>
              <a:rPr lang="en-US" sz="2400" dirty="0" smtClean="0"/>
              <a:t>.</a:t>
            </a:r>
            <a:r>
              <a:rPr lang="sr-Latn-CS" sz="2400" dirty="0" smtClean="0"/>
              <a:t> 20000-30000</a:t>
            </a:r>
            <a:r>
              <a:rPr lang="sr-Latn-CS" sz="2400" baseline="30000" dirty="0" smtClean="0"/>
              <a:t>o</a:t>
            </a:r>
            <a:r>
              <a:rPr lang="sr-Latn-CS" sz="2400" dirty="0" smtClean="0"/>
              <a:t>C omogućava rezanje svih metala</a:t>
            </a:r>
          </a:p>
          <a:p>
            <a:r>
              <a:rPr lang="sr-Latn-CS" sz="2400" dirty="0" smtClean="0"/>
              <a:t>Koristi se jednosmerna</a:t>
            </a:r>
            <a:r>
              <a:rPr lang="en-US" sz="2400" dirty="0" smtClean="0"/>
              <a:t> </a:t>
            </a:r>
            <a:r>
              <a:rPr lang="sr-Latn-CS" sz="2400" dirty="0" smtClean="0"/>
              <a:t>struje prave polarnosti</a:t>
            </a:r>
            <a:endParaRPr lang="en-US" sz="2400" dirty="0" smtClean="0"/>
          </a:p>
          <a:p>
            <a:r>
              <a:rPr lang="en-US" sz="2400" dirty="0" err="1" smtClean="0"/>
              <a:t>Plazma</a:t>
            </a:r>
            <a:r>
              <a:rPr lang="en-US" sz="2400" dirty="0" smtClean="0"/>
              <a:t> </a:t>
            </a:r>
            <a:r>
              <a:rPr lang="en-US" sz="2400" dirty="0" err="1" smtClean="0"/>
              <a:t>gasovi</a:t>
            </a:r>
            <a:r>
              <a:rPr lang="en-US" sz="2400" dirty="0" smtClean="0"/>
              <a:t>: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Ar+H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(60+40 %) </a:t>
            </a:r>
            <a:r>
              <a:rPr lang="en-US" sz="2400" dirty="0" err="1" smtClean="0"/>
              <a:t>velika</a:t>
            </a:r>
            <a:r>
              <a:rPr lang="en-US" sz="2400" dirty="0" smtClean="0"/>
              <a:t> </a:t>
            </a:r>
            <a:r>
              <a:rPr lang="en-US" sz="2400" dirty="0" err="1" smtClean="0"/>
              <a:t>snaga</a:t>
            </a:r>
            <a:r>
              <a:rPr lang="en-US" sz="2400" dirty="0" smtClean="0"/>
              <a:t>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rezanja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topl.provodljivosti</a:t>
            </a:r>
            <a:r>
              <a:rPr lang="en-US" sz="2400" dirty="0" smtClean="0"/>
              <a:t> </a:t>
            </a:r>
          </a:p>
          <a:p>
            <a:pPr marL="457200" indent="-457200">
              <a:buNone/>
            </a:pPr>
            <a:r>
              <a:rPr lang="en-US" sz="2400" dirty="0" smtClean="0"/>
              <a:t>	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err="1" smtClean="0"/>
              <a:t>izražene</a:t>
            </a:r>
            <a:r>
              <a:rPr lang="en-US" sz="2400" dirty="0" smtClean="0"/>
              <a:t> </a:t>
            </a:r>
            <a:r>
              <a:rPr lang="en-US" sz="2400" dirty="0" err="1" smtClean="0"/>
              <a:t>brazde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b) 	Ar+H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(60+20+40 %) </a:t>
            </a:r>
            <a:r>
              <a:rPr lang="en-US" sz="2400" dirty="0" err="1" smtClean="0"/>
              <a:t>smanjena</a:t>
            </a:r>
            <a:r>
              <a:rPr lang="en-US" sz="2400" dirty="0" smtClean="0"/>
              <a:t>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hrapavost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c)	Ar+N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(50+50%) </a:t>
            </a:r>
            <a:r>
              <a:rPr lang="en-US" sz="2400" dirty="0" err="1" smtClean="0"/>
              <a:t>veće</a:t>
            </a:r>
            <a:r>
              <a:rPr lang="en-US" sz="2400" dirty="0" smtClean="0"/>
              <a:t> </a:t>
            </a:r>
            <a:r>
              <a:rPr lang="en-US" sz="2400" dirty="0" err="1" smtClean="0"/>
              <a:t>brzine</a:t>
            </a:r>
            <a:r>
              <a:rPr lang="en-US" sz="2400" dirty="0" smtClean="0"/>
              <a:t> </a:t>
            </a:r>
            <a:r>
              <a:rPr lang="en-US" sz="2400" dirty="0" err="1" smtClean="0"/>
              <a:t>rezanja</a:t>
            </a:r>
            <a:endParaRPr lang="en-US" sz="2400" dirty="0" smtClean="0"/>
          </a:p>
          <a:p>
            <a:pPr marL="457200" indent="-457200">
              <a:buAutoNum type="alphaLcParenR"/>
            </a:pPr>
            <a:endParaRPr lang="en-US" sz="2400" dirty="0" smtClean="0"/>
          </a:p>
          <a:p>
            <a:pPr>
              <a:buNone/>
            </a:pPr>
            <a:endParaRPr lang="sr-Latn-C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2753" t="46875" r="39092" b="23958"/>
          <a:stretch>
            <a:fillRect/>
          </a:stretch>
        </p:blipFill>
        <p:spPr bwMode="auto">
          <a:xfrm>
            <a:off x="5029200" y="3141406"/>
            <a:ext cx="4114800" cy="37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Rezanje</a:t>
            </a:r>
            <a:r>
              <a:rPr lang="en-US" dirty="0" smtClean="0"/>
              <a:t> </a:t>
            </a:r>
            <a:r>
              <a:rPr lang="en-US" dirty="0" err="1" smtClean="0"/>
              <a:t>laserom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28599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Koristi</a:t>
            </a:r>
            <a:r>
              <a:rPr lang="en-US" sz="2400" dirty="0" smtClean="0"/>
              <a:t> se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laser.</a:t>
            </a:r>
          </a:p>
          <a:p>
            <a:r>
              <a:rPr lang="en-US" sz="2400" dirty="0" err="1" smtClean="0"/>
              <a:t>Laserko</a:t>
            </a:r>
            <a:r>
              <a:rPr lang="en-US" sz="2400" dirty="0" smtClean="0"/>
              <a:t> </a:t>
            </a:r>
            <a:r>
              <a:rPr lang="en-US" sz="2400" dirty="0" err="1" smtClean="0"/>
              <a:t>rezanje</a:t>
            </a:r>
            <a:r>
              <a:rPr lang="en-US" sz="2400" dirty="0" smtClean="0"/>
              <a:t> </a:t>
            </a:r>
            <a:r>
              <a:rPr lang="en-US" sz="2400" dirty="0" err="1" smtClean="0"/>
              <a:t>topljenjem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sublimacijom</a:t>
            </a:r>
            <a:r>
              <a:rPr lang="en-US" sz="2400" dirty="0" smtClean="0"/>
              <a:t> (</a:t>
            </a:r>
            <a:r>
              <a:rPr lang="en-US" sz="2400" dirty="0" err="1" smtClean="0"/>
              <a:t>isparavanjem</a:t>
            </a:r>
            <a:r>
              <a:rPr lang="en-US" sz="2400" dirty="0" smtClean="0"/>
              <a:t>).</a:t>
            </a:r>
          </a:p>
          <a:p>
            <a:r>
              <a:rPr lang="en-US" sz="2400" dirty="0" err="1" smtClean="0"/>
              <a:t>Prečnik</a:t>
            </a:r>
            <a:r>
              <a:rPr lang="en-US" sz="2400" dirty="0" smtClean="0"/>
              <a:t> </a:t>
            </a:r>
            <a:r>
              <a:rPr lang="en-US" sz="2400" dirty="0" err="1" smtClean="0"/>
              <a:t>zraka</a:t>
            </a:r>
            <a:r>
              <a:rPr lang="en-US" sz="2400" dirty="0" smtClean="0"/>
              <a:t> (</a:t>
            </a:r>
            <a:r>
              <a:rPr lang="en-US" sz="2400" dirty="0" err="1" smtClean="0"/>
              <a:t>reza</a:t>
            </a:r>
            <a:r>
              <a:rPr lang="en-US" sz="2400" dirty="0" smtClean="0"/>
              <a:t>) 0,1-0,01 mm</a:t>
            </a:r>
          </a:p>
          <a:p>
            <a:r>
              <a:rPr lang="en-US" sz="2400" dirty="0" err="1" smtClean="0"/>
              <a:t>Visoka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ekonomičnost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</a:t>
            </a:r>
            <a:r>
              <a:rPr lang="en-US" sz="2400" dirty="0" smtClean="0"/>
              <a:t> </a:t>
            </a:r>
            <a:r>
              <a:rPr lang="en-US" sz="2400" dirty="0" err="1" smtClean="0"/>
              <a:t>reza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minimalne</a:t>
            </a:r>
            <a:r>
              <a:rPr lang="en-US" sz="2400" dirty="0" smtClean="0"/>
              <a:t> </a:t>
            </a:r>
            <a:r>
              <a:rPr lang="en-US" sz="2400" dirty="0" err="1" smtClean="0"/>
              <a:t>deformacije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Radni</a:t>
            </a:r>
            <a:r>
              <a:rPr lang="en-US" sz="2400" dirty="0" smtClean="0"/>
              <a:t> gas (CO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He) – </a:t>
            </a:r>
            <a:r>
              <a:rPr lang="en-US" sz="2400" dirty="0" err="1" smtClean="0"/>
              <a:t>funkcionisanje</a:t>
            </a:r>
            <a:r>
              <a:rPr lang="en-US" sz="2400" dirty="0" smtClean="0"/>
              <a:t> </a:t>
            </a:r>
            <a:r>
              <a:rPr lang="en-US" sz="2400" dirty="0" err="1" smtClean="0"/>
              <a:t>lasera</a:t>
            </a:r>
            <a:endParaRPr lang="en-US" sz="2400" dirty="0" smtClean="0"/>
          </a:p>
          <a:p>
            <a:r>
              <a:rPr lang="en-US" sz="2400" dirty="0" smtClean="0"/>
              <a:t>Gas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rezanje</a:t>
            </a:r>
            <a:r>
              <a:rPr lang="en-US" sz="2400" dirty="0" smtClean="0"/>
              <a:t> (</a:t>
            </a:r>
            <a:r>
              <a:rPr lang="en-US" sz="2400" dirty="0" err="1" smtClean="0"/>
              <a:t>Ar</a:t>
            </a:r>
            <a:r>
              <a:rPr lang="en-US" sz="2400" dirty="0" smtClean="0"/>
              <a:t>,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– </a:t>
            </a:r>
            <a:r>
              <a:rPr lang="en-US" sz="2400" dirty="0" err="1" smtClean="0"/>
              <a:t>izduvavanje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8832" t="37254" r="15792" b="19792"/>
          <a:stretch>
            <a:fillRect/>
          </a:stretch>
        </p:blipFill>
        <p:spPr bwMode="auto">
          <a:xfrm>
            <a:off x="2057400" y="3840901"/>
            <a:ext cx="4419600" cy="30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Gasno</a:t>
            </a:r>
            <a:r>
              <a:rPr lang="en-US" dirty="0" smtClean="0"/>
              <a:t> </a:t>
            </a:r>
            <a:r>
              <a:rPr lang="sr-Latn-CS" dirty="0" smtClean="0"/>
              <a:t>rezanje</a:t>
            </a:r>
          </a:p>
          <a:p>
            <a:r>
              <a:rPr lang="sr-Latn-CS" dirty="0" smtClean="0"/>
              <a:t>Elektrolučno rezanje</a:t>
            </a:r>
          </a:p>
          <a:p>
            <a:r>
              <a:rPr lang="sr-Latn-CS" dirty="0" smtClean="0"/>
              <a:t>Rezanje plazmom</a:t>
            </a:r>
            <a:endParaRPr lang="en-US" dirty="0" smtClean="0"/>
          </a:p>
          <a:p>
            <a:r>
              <a:rPr lang="en-US" dirty="0" err="1" smtClean="0"/>
              <a:t>Rezanje</a:t>
            </a:r>
            <a:r>
              <a:rPr lang="en-US" dirty="0" smtClean="0"/>
              <a:t> </a:t>
            </a:r>
            <a:r>
              <a:rPr lang="en-US" dirty="0" err="1" smtClean="0"/>
              <a:t>laserom</a:t>
            </a:r>
            <a:endParaRPr lang="sr-Latn-CS" dirty="0" smtClean="0"/>
          </a:p>
          <a:p>
            <a:r>
              <a:rPr lang="en-US" dirty="0" smtClean="0"/>
              <a:t>(</a:t>
            </a:r>
            <a:r>
              <a:rPr lang="sr-Latn-CS" dirty="0" smtClean="0"/>
              <a:t>Rezanje pod vodom</a:t>
            </a:r>
            <a:r>
              <a:rPr lang="en-US" dirty="0" smtClean="0"/>
              <a:t>)</a:t>
            </a:r>
            <a:endParaRPr lang="sr-Latn-CS" dirty="0" smtClean="0"/>
          </a:p>
        </p:txBody>
      </p:sp>
      <p:sp>
        <p:nvSpPr>
          <p:cNvPr id="5" name="Right Brace 4"/>
          <p:cNvSpPr/>
          <p:nvPr/>
        </p:nvSpPr>
        <p:spPr>
          <a:xfrm>
            <a:off x="4876800" y="1676400"/>
            <a:ext cx="1143000" cy="2667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20574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Srodne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tehnologije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odgovarajućim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postupcima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zavarivanja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Gasno</a:t>
            </a:r>
            <a:r>
              <a:rPr lang="en-US" dirty="0" smtClean="0"/>
              <a:t> </a:t>
            </a:r>
            <a:r>
              <a:rPr lang="sr-Latn-CS" dirty="0" smtClean="0"/>
              <a:t>rezanje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Rezanje</a:t>
            </a:r>
            <a:r>
              <a:rPr lang="en-US" dirty="0" smtClean="0"/>
              <a:t> se </a:t>
            </a:r>
            <a:r>
              <a:rPr lang="en-US" dirty="0" err="1" smtClean="0"/>
              <a:t>vrši</a:t>
            </a:r>
            <a:r>
              <a:rPr lang="en-US" dirty="0" smtClean="0"/>
              <a:t> u </a:t>
            </a:r>
            <a:r>
              <a:rPr lang="en-US" dirty="0" err="1" smtClean="0"/>
              <a:t>koracima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Predgrevanje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~1300</a:t>
            </a:r>
            <a:r>
              <a:rPr lang="en-US" baseline="30000" dirty="0" smtClean="0"/>
              <a:t>o</a:t>
            </a:r>
            <a:r>
              <a:rPr lang="en-US" dirty="0" smtClean="0"/>
              <a:t>C (</a:t>
            </a:r>
            <a:r>
              <a:rPr lang="en-US" dirty="0" err="1" smtClean="0"/>
              <a:t>crvena</a:t>
            </a:r>
            <a:r>
              <a:rPr lang="en-US" dirty="0" smtClean="0"/>
              <a:t> </a:t>
            </a:r>
            <a:r>
              <a:rPr lang="en-US" dirty="0" err="1" smtClean="0"/>
              <a:t>boja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Puštanje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paljenje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(</a:t>
            </a:r>
            <a:r>
              <a:rPr lang="en-US" dirty="0" err="1" smtClean="0"/>
              <a:t>reakcija</a:t>
            </a:r>
            <a:r>
              <a:rPr lang="en-US" dirty="0" smtClean="0"/>
              <a:t>): </a:t>
            </a:r>
          </a:p>
          <a:p>
            <a:pPr marL="514350" indent="-514350">
              <a:buNone/>
            </a:pPr>
            <a:r>
              <a:rPr lang="en-US" dirty="0" smtClean="0"/>
              <a:t>			2Fe + 1,5O</a:t>
            </a:r>
            <a:r>
              <a:rPr lang="en-US" baseline="-25000" dirty="0" smtClean="0"/>
              <a:t>2</a:t>
            </a:r>
            <a:r>
              <a:rPr lang="en-US" dirty="0" smtClean="0"/>
              <a:t>       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marL="514350" indent="-514350">
              <a:buNone/>
            </a:pPr>
            <a:r>
              <a:rPr lang="en-US" dirty="0" smtClean="0"/>
              <a:t>3.	</a:t>
            </a:r>
            <a:r>
              <a:rPr lang="en-US" dirty="0" err="1" smtClean="0"/>
              <a:t>Topljenje</a:t>
            </a:r>
            <a:r>
              <a:rPr lang="en-US" dirty="0" smtClean="0"/>
              <a:t>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izduvavanje</a:t>
            </a:r>
            <a:r>
              <a:rPr lang="en-US" dirty="0" smtClean="0"/>
              <a:t> </a:t>
            </a:r>
            <a:r>
              <a:rPr lang="en-US" dirty="0" err="1" smtClean="0"/>
              <a:t>strujom</a:t>
            </a:r>
            <a:r>
              <a:rPr lang="en-US" dirty="0" smtClean="0"/>
              <a:t> O</a:t>
            </a:r>
            <a:r>
              <a:rPr lang="en-US" baseline="-25000" dirty="0" smtClean="0"/>
              <a:t>2, 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Gas (</a:t>
            </a:r>
            <a:r>
              <a:rPr lang="en-US" dirty="0" err="1" smtClean="0"/>
              <a:t>acetilen</a:t>
            </a:r>
            <a:r>
              <a:rPr lang="en-US" dirty="0" smtClean="0"/>
              <a:t>, </a:t>
            </a:r>
            <a:r>
              <a:rPr lang="en-US" dirty="0" err="1" smtClean="0"/>
              <a:t>propan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butan</a:t>
            </a:r>
            <a:r>
              <a:rPr lang="en-US" dirty="0" smtClean="0"/>
              <a:t>) </a:t>
            </a:r>
            <a:r>
              <a:rPr lang="en-US" dirty="0" err="1" smtClean="0"/>
              <a:t>sa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predgrevaju</a:t>
            </a:r>
            <a:r>
              <a:rPr lang="en-US" dirty="0" smtClean="0"/>
              <a:t>, a </a:t>
            </a:r>
            <a:r>
              <a:rPr lang="en-US" dirty="0" err="1" smtClean="0"/>
              <a:t>dodatna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reže</a:t>
            </a:r>
            <a:r>
              <a:rPr lang="en-US" dirty="0" smtClean="0"/>
              <a:t> metal. 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3733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Zahtevi</a:t>
            </a:r>
            <a:r>
              <a:rPr lang="en-US" u="sng" dirty="0" smtClean="0"/>
              <a:t> </a:t>
            </a:r>
            <a:r>
              <a:rPr lang="en-US" u="sng" dirty="0" err="1" smtClean="0"/>
              <a:t>pred</a:t>
            </a:r>
            <a:r>
              <a:rPr lang="en-US" u="sng" dirty="0" smtClean="0"/>
              <a:t> </a:t>
            </a:r>
            <a:r>
              <a:rPr lang="en-US" u="sng" dirty="0" err="1" smtClean="0"/>
              <a:t>materijal</a:t>
            </a:r>
            <a:r>
              <a:rPr lang="en-US" u="sng" dirty="0" smtClean="0"/>
              <a:t> </a:t>
            </a:r>
            <a:r>
              <a:rPr lang="en-US" u="sng" dirty="0" err="1" smtClean="0"/>
              <a:t>koji</a:t>
            </a:r>
            <a:r>
              <a:rPr lang="en-US" u="sng" dirty="0" smtClean="0"/>
              <a:t> se </a:t>
            </a:r>
            <a:r>
              <a:rPr lang="en-US" u="sng" dirty="0" err="1" smtClean="0"/>
              <a:t>reže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 </a:t>
            </a:r>
            <a:r>
              <a:rPr lang="en-US" dirty="0" err="1" smtClean="0"/>
              <a:t>niža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temperature </a:t>
            </a:r>
            <a:r>
              <a:rPr lang="en-US" dirty="0" err="1" smtClean="0"/>
              <a:t>topljenja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 </a:t>
            </a:r>
            <a:r>
              <a:rPr lang="en-US" dirty="0" err="1" smtClean="0"/>
              <a:t>niža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temperature </a:t>
            </a:r>
            <a:r>
              <a:rPr lang="en-US" dirty="0" err="1" smtClean="0"/>
              <a:t>topljenja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Toplota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zajedno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toplotom</a:t>
            </a:r>
            <a:r>
              <a:rPr lang="en-US" dirty="0" smtClean="0"/>
              <a:t> </a:t>
            </a:r>
            <a:r>
              <a:rPr lang="en-US" dirty="0" err="1" smtClean="0"/>
              <a:t>plamena</a:t>
            </a:r>
            <a:r>
              <a:rPr lang="en-US" dirty="0" smtClean="0"/>
              <a:t> je </a:t>
            </a:r>
            <a:r>
              <a:rPr lang="en-US" dirty="0" err="1" smtClean="0"/>
              <a:t>dovoljna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održavanje</a:t>
            </a:r>
            <a:r>
              <a:rPr lang="en-US" dirty="0" smtClean="0"/>
              <a:t> </a:t>
            </a:r>
            <a:r>
              <a:rPr lang="en-US" dirty="0" err="1" smtClean="0"/>
              <a:t>ukupne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534400" cy="5592763"/>
          </a:xfrm>
        </p:spPr>
        <p:txBody>
          <a:bodyPr/>
          <a:lstStyle/>
          <a:p>
            <a:r>
              <a:rPr lang="en-US" u="sng" dirty="0" err="1" smtClean="0"/>
              <a:t>Gorionici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rezanje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24200" y="152400"/>
            <a:ext cx="6019800" cy="4876800"/>
            <a:chOff x="2895600" y="685800"/>
            <a:chExt cx="5943600" cy="4876800"/>
          </a:xfrm>
        </p:grpSpPr>
        <p:pic>
          <p:nvPicPr>
            <p:cNvPr id="1026" name="Picture 2" descr="File:Types of gas torch head.jpg"/>
            <p:cNvPicPr>
              <a:picLocks noChangeAspect="1" noChangeArrowheads="1"/>
            </p:cNvPicPr>
            <p:nvPr/>
          </p:nvPicPr>
          <p:blipFill>
            <a:blip r:embed="rId2"/>
            <a:srcRect b="67692"/>
            <a:stretch>
              <a:fillRect/>
            </a:stretch>
          </p:blipFill>
          <p:spPr bwMode="auto">
            <a:xfrm>
              <a:off x="2895600" y="762000"/>
              <a:ext cx="5715000" cy="1600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648200" y="685800"/>
              <a:ext cx="838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err="1" smtClean="0"/>
                <a:t>cevi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2800" y="762000"/>
              <a:ext cx="1676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creva</a:t>
              </a:r>
              <a:r>
                <a:rPr lang="en-US" dirty="0" smtClean="0"/>
                <a:t> </a:t>
              </a:r>
              <a:r>
                <a:rPr lang="en-US" dirty="0" err="1" smtClean="0"/>
                <a:t>za</a:t>
              </a:r>
              <a:r>
                <a:rPr lang="en-US" dirty="0" smtClean="0"/>
                <a:t> gas </a:t>
              </a:r>
              <a:r>
                <a:rPr lang="en-US" dirty="0" err="1" smtClean="0"/>
                <a:t>i</a:t>
              </a:r>
              <a:r>
                <a:rPr lang="en-US" dirty="0" smtClean="0"/>
                <a:t> O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4191000"/>
              <a:ext cx="41148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39000" y="1295400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Ventili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gas </a:t>
            </a:r>
            <a:r>
              <a:rPr lang="en-US" dirty="0" err="1" smtClean="0"/>
              <a:t>i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0508765">
            <a:off x="3164625" y="947602"/>
            <a:ext cx="762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6808" t="41667" r="11567" b="33890"/>
          <a:stretch>
            <a:fillRect/>
          </a:stretch>
        </p:blipFill>
        <p:spPr bwMode="auto">
          <a:xfrm>
            <a:off x="3810000" y="2133600"/>
            <a:ext cx="52606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ight Arrow 36"/>
          <p:cNvSpPr/>
          <p:nvPr/>
        </p:nvSpPr>
        <p:spPr>
          <a:xfrm rot="2406580">
            <a:off x="1320132" y="3437450"/>
            <a:ext cx="2782186" cy="29848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 </a:t>
            </a:r>
            <a:r>
              <a:rPr lang="en-US" dirty="0" err="1" smtClean="0">
                <a:solidFill>
                  <a:schemeClr val="tx1"/>
                </a:solidFill>
              </a:rPr>
              <a:t>dodatnom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ručicom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cevi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O</a:t>
            </a:r>
            <a:r>
              <a:rPr lang="en-US" baseline="-25000" dirty="0" smtClean="0">
                <a:solidFill>
                  <a:schemeClr val="tx1"/>
                </a:solidFill>
              </a:rPr>
              <a:t>2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 err="1" smtClean="0">
                <a:solidFill>
                  <a:schemeClr val="tx1"/>
                </a:solidFill>
              </a:rPr>
              <a:t>bez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poremećaja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plamena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puštanjem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mlaza</a:t>
            </a:r>
            <a:r>
              <a:rPr lang="en-US" dirty="0" smtClean="0">
                <a:solidFill>
                  <a:schemeClr val="tx1"/>
                </a:solidFill>
              </a:rPr>
              <a:t> 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rezanje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438400" y="2438400"/>
            <a:ext cx="2057400" cy="1524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 </a:t>
            </a:r>
            <a:r>
              <a:rPr lang="en-US" sz="1600" dirty="0" err="1" smtClean="0">
                <a:solidFill>
                  <a:schemeClr val="tx1"/>
                </a:solidFill>
              </a:rPr>
              <a:t>dodatnom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ručicom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za</a:t>
            </a:r>
            <a:r>
              <a:rPr lang="en-US" sz="1600" dirty="0" smtClean="0">
                <a:solidFill>
                  <a:schemeClr val="tx1"/>
                </a:solidFill>
              </a:rPr>
              <a:t> O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899270" y="152400"/>
            <a:ext cx="4244731" cy="445532"/>
            <a:chOff x="4648200" y="685800"/>
            <a:chExt cx="4191000" cy="445532"/>
          </a:xfrm>
        </p:grpSpPr>
        <p:sp>
          <p:nvSpPr>
            <p:cNvPr id="40" name="TextBox 39"/>
            <p:cNvSpPr txBox="1"/>
            <p:nvPr/>
          </p:nvSpPr>
          <p:spPr>
            <a:xfrm>
              <a:off x="4648200" y="685800"/>
              <a:ext cx="838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err="1" smtClean="0"/>
                <a:t>cevi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62800" y="762000"/>
              <a:ext cx="1676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err="1" smtClean="0"/>
                <a:t>creva</a:t>
              </a:r>
              <a:r>
                <a:rPr lang="en-US" dirty="0" smtClean="0"/>
                <a:t> </a:t>
              </a:r>
              <a:r>
                <a:rPr lang="en-US" dirty="0" err="1" smtClean="0"/>
                <a:t>za</a:t>
              </a:r>
              <a:r>
                <a:rPr lang="en-US" dirty="0" smtClean="0"/>
                <a:t> gas</a:t>
              </a:r>
              <a:endParaRPr lang="en-US" dirty="0"/>
            </a:p>
          </p:txBody>
        </p:sp>
      </p:grpSp>
      <p:pic>
        <p:nvPicPr>
          <p:cNvPr id="47" name="Picture 2" descr="File:Types of gas torch head.jpg"/>
          <p:cNvPicPr>
            <a:picLocks noChangeAspect="1" noChangeArrowheads="1"/>
          </p:cNvPicPr>
          <p:nvPr/>
        </p:nvPicPr>
        <p:blipFill>
          <a:blip r:embed="rId2"/>
          <a:srcRect l="15797" t="44615" b="30769"/>
          <a:stretch>
            <a:fillRect/>
          </a:stretch>
        </p:blipFill>
        <p:spPr bwMode="auto">
          <a:xfrm>
            <a:off x="3810000" y="5181600"/>
            <a:ext cx="4873869" cy="12192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886200" y="4724400"/>
            <a:ext cx="2057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cevi</a:t>
            </a:r>
            <a:r>
              <a:rPr lang="en-US" dirty="0" smtClean="0"/>
              <a:t>,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acetilen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010400" y="5867400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Ventili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gas </a:t>
            </a:r>
            <a:r>
              <a:rPr lang="en-US" dirty="0" err="1" smtClean="0"/>
              <a:t>i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467600" y="4812268"/>
            <a:ext cx="16978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creva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gas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267200" y="5715000"/>
            <a:ext cx="2667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019800" y="4812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Ručica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3338" t="29606" r="13324" b="4167"/>
          <a:stretch>
            <a:fillRect/>
          </a:stretch>
        </p:blipFill>
        <p:spPr bwMode="auto">
          <a:xfrm>
            <a:off x="2935572" y="1524000"/>
            <a:ext cx="620842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35052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 smtClean="0"/>
              <a:t>Tipovi</a:t>
            </a:r>
            <a:r>
              <a:rPr lang="en-US" u="sng" dirty="0" smtClean="0"/>
              <a:t> </a:t>
            </a:r>
            <a:r>
              <a:rPr lang="en-US" u="sng" dirty="0" err="1" smtClean="0"/>
              <a:t>mlaznica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- 	</a:t>
            </a:r>
            <a:r>
              <a:rPr lang="en-US" dirty="0" err="1" smtClean="0"/>
              <a:t>Cilindričnu</a:t>
            </a:r>
            <a:r>
              <a:rPr lang="en-US" dirty="0" smtClean="0"/>
              <a:t> </a:t>
            </a:r>
            <a:r>
              <a:rPr lang="en-US" dirty="0" err="1" smtClean="0"/>
              <a:t>mlaznicu</a:t>
            </a:r>
            <a:r>
              <a:rPr lang="en-US" dirty="0" smtClean="0"/>
              <a:t> je </a:t>
            </a:r>
            <a:r>
              <a:rPr lang="en-US" dirty="0" err="1" smtClean="0"/>
              <a:t>lakše</a:t>
            </a:r>
            <a:r>
              <a:rPr lang="en-US" dirty="0" smtClean="0"/>
              <a:t> </a:t>
            </a:r>
            <a:r>
              <a:rPr lang="en-US" dirty="0" err="1" smtClean="0"/>
              <a:t>napraviti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Konična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veću</a:t>
            </a:r>
            <a:r>
              <a:rPr lang="en-US" dirty="0" smtClean="0"/>
              <a:t> </a:t>
            </a:r>
            <a:r>
              <a:rPr lang="en-US" dirty="0" err="1" smtClean="0"/>
              <a:t>debljinu</a:t>
            </a:r>
            <a:r>
              <a:rPr lang="en-US" dirty="0" smtClean="0"/>
              <a:t> </a:t>
            </a:r>
            <a:r>
              <a:rPr lang="en-US" dirty="0" err="1" smtClean="0"/>
              <a:t>rezanja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održava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Aerodinamična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njaveću</a:t>
            </a:r>
            <a:r>
              <a:rPr lang="en-US" dirty="0" smtClean="0"/>
              <a:t> </a:t>
            </a:r>
            <a:r>
              <a:rPr lang="en-US" dirty="0" err="1" smtClean="0"/>
              <a:t>brzinu</a:t>
            </a:r>
            <a:r>
              <a:rPr lang="en-US" dirty="0" smtClean="0"/>
              <a:t> </a:t>
            </a:r>
            <a:r>
              <a:rPr lang="en-US" dirty="0" err="1" smtClean="0"/>
              <a:t>isticanja</a:t>
            </a:r>
            <a:r>
              <a:rPr lang="en-US" dirty="0" smtClean="0"/>
              <a:t>, </a:t>
            </a:r>
            <a:r>
              <a:rPr lang="en-US" dirty="0" err="1" smtClean="0"/>
              <a:t>probojnost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najveću</a:t>
            </a:r>
            <a:r>
              <a:rPr lang="en-US" dirty="0" smtClean="0"/>
              <a:t> </a:t>
            </a:r>
            <a:r>
              <a:rPr lang="en-US" dirty="0" err="1" smtClean="0"/>
              <a:t>cenu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bučnost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Mogućnost</a:t>
            </a:r>
            <a:r>
              <a:rPr lang="en-US" u="sng" dirty="0" smtClean="0"/>
              <a:t> </a:t>
            </a:r>
            <a:r>
              <a:rPr lang="en-US" u="sng" dirty="0" err="1" smtClean="0"/>
              <a:t>rezanja</a:t>
            </a:r>
            <a:r>
              <a:rPr lang="en-US" u="sng" dirty="0" smtClean="0"/>
              <a:t> </a:t>
            </a:r>
            <a:r>
              <a:rPr lang="en-US" u="sng" dirty="0" err="1" smtClean="0"/>
              <a:t>različitih</a:t>
            </a:r>
            <a:r>
              <a:rPr lang="en-US" u="sng" dirty="0" smtClean="0"/>
              <a:t> </a:t>
            </a:r>
            <a:r>
              <a:rPr lang="en-US" u="sng" dirty="0" err="1" smtClean="0"/>
              <a:t>materijala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Niskougljenični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niskolegirani</a:t>
            </a:r>
            <a:r>
              <a:rPr lang="en-US" dirty="0" smtClean="0"/>
              <a:t> </a:t>
            </a:r>
            <a:r>
              <a:rPr lang="en-US" dirty="0" err="1" smtClean="0"/>
              <a:t>najlakše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Srednjeuglj.i</a:t>
            </a:r>
            <a:r>
              <a:rPr lang="en-US" dirty="0" smtClean="0"/>
              <a:t> </a:t>
            </a:r>
            <a:r>
              <a:rPr lang="en-US" dirty="0" err="1" smtClean="0"/>
              <a:t>visokouglj</a:t>
            </a:r>
            <a:r>
              <a:rPr lang="en-US" dirty="0" smtClean="0"/>
              <a:t>. </a:t>
            </a:r>
            <a:r>
              <a:rPr lang="en-US" dirty="0" err="1" smtClean="0"/>
              <a:t>čel</a:t>
            </a:r>
            <a:r>
              <a:rPr lang="en-US" dirty="0" smtClean="0"/>
              <a:t>. </a:t>
            </a:r>
            <a:r>
              <a:rPr lang="en-US" dirty="0" err="1" smtClean="0"/>
              <a:t>teže</a:t>
            </a:r>
            <a:r>
              <a:rPr lang="en-US" dirty="0" smtClean="0"/>
              <a:t> (C </a:t>
            </a:r>
            <a:r>
              <a:rPr lang="en-US" dirty="0" err="1" smtClean="0"/>
              <a:t>otežava</a:t>
            </a:r>
            <a:r>
              <a:rPr lang="en-US" dirty="0" smtClean="0"/>
              <a:t> </a:t>
            </a:r>
            <a:r>
              <a:rPr lang="en-US" dirty="0" err="1" smtClean="0"/>
              <a:t>oksidaciju</a:t>
            </a:r>
            <a:r>
              <a:rPr lang="en-US" dirty="0" smtClean="0"/>
              <a:t>),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predgrevanje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širokog</a:t>
            </a:r>
            <a:r>
              <a:rPr lang="en-US" dirty="0" smtClean="0"/>
              <a:t> ZUT-a – </a:t>
            </a: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metalnog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topitelja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Nerđajući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 smtClean="0"/>
              <a:t> – </a:t>
            </a:r>
            <a:r>
              <a:rPr lang="en-US" dirty="0" err="1" smtClean="0"/>
              <a:t>teško</a:t>
            </a:r>
            <a:r>
              <a:rPr lang="en-US" dirty="0" smtClean="0"/>
              <a:t>,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topitelja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Livena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r>
              <a:rPr lang="en-US" dirty="0" smtClean="0"/>
              <a:t> (</a:t>
            </a:r>
            <a:r>
              <a:rPr lang="en-US" dirty="0" err="1" smtClean="0"/>
              <a:t>visok</a:t>
            </a:r>
            <a:r>
              <a:rPr lang="en-US" dirty="0" smtClean="0"/>
              <a:t> C </a:t>
            </a:r>
            <a:r>
              <a:rPr lang="en-US" dirty="0" err="1" smtClean="0"/>
              <a:t>i</a:t>
            </a:r>
            <a:r>
              <a:rPr lang="en-US" dirty="0" smtClean="0"/>
              <a:t> Fe</a:t>
            </a:r>
            <a:r>
              <a:rPr lang="en-US" baseline="-25000" dirty="0" smtClean="0"/>
              <a:t>3</a:t>
            </a:r>
            <a:r>
              <a:rPr lang="en-US" dirty="0" smtClean="0"/>
              <a:t>C </a:t>
            </a:r>
            <a:r>
              <a:rPr lang="en-US" dirty="0" err="1" smtClean="0"/>
              <a:t>otežavaju</a:t>
            </a:r>
            <a:r>
              <a:rPr lang="en-US" dirty="0" smtClean="0"/>
              <a:t> </a:t>
            </a:r>
            <a:r>
              <a:rPr lang="en-US" dirty="0" err="1" smtClean="0"/>
              <a:t>oksidaciju</a:t>
            </a:r>
            <a:r>
              <a:rPr lang="en-US" dirty="0" smtClean="0"/>
              <a:t>/</a:t>
            </a:r>
            <a:r>
              <a:rPr lang="en-US" dirty="0" err="1" smtClean="0"/>
              <a:t>rezanje</a:t>
            </a:r>
            <a:r>
              <a:rPr lang="en-US" dirty="0" smtClean="0"/>
              <a:t>) – </a:t>
            </a: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metalnog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topitelja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Specifični</a:t>
            </a:r>
            <a:r>
              <a:rPr lang="en-US" dirty="0" smtClean="0"/>
              <a:t> </a:t>
            </a:r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gasnog</a:t>
            </a:r>
            <a:r>
              <a:rPr lang="en-US" dirty="0" smtClean="0"/>
              <a:t> </a:t>
            </a:r>
            <a:r>
              <a:rPr lang="en-US" dirty="0" err="1" smtClean="0"/>
              <a:t>rezanja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u="sng" dirty="0" err="1" smtClean="0"/>
              <a:t>Pomoću</a:t>
            </a:r>
            <a:r>
              <a:rPr lang="en-US" u="sng" dirty="0" smtClean="0"/>
              <a:t> </a:t>
            </a:r>
            <a:r>
              <a:rPr lang="en-US" u="sng" dirty="0" err="1" smtClean="0"/>
              <a:t>metalnog</a:t>
            </a:r>
            <a:r>
              <a:rPr lang="en-US" u="sng" dirty="0" smtClean="0"/>
              <a:t> </a:t>
            </a:r>
            <a:r>
              <a:rPr lang="en-US" u="sng" dirty="0" err="1" smtClean="0"/>
              <a:t>praha</a:t>
            </a:r>
            <a:r>
              <a:rPr lang="en-US" u="sng" dirty="0" smtClean="0"/>
              <a:t> </a:t>
            </a:r>
            <a:r>
              <a:rPr lang="en-US" dirty="0" smtClean="0"/>
              <a:t>– u </a:t>
            </a:r>
            <a:r>
              <a:rPr lang="en-US" dirty="0" err="1" smtClean="0"/>
              <a:t>zonu</a:t>
            </a:r>
            <a:r>
              <a:rPr lang="en-US" dirty="0" smtClean="0"/>
              <a:t> </a:t>
            </a:r>
            <a:r>
              <a:rPr lang="en-US" dirty="0" err="1" smtClean="0"/>
              <a:t>reza</a:t>
            </a:r>
            <a:r>
              <a:rPr lang="en-US" dirty="0" smtClean="0"/>
              <a:t> se </a:t>
            </a:r>
            <a:r>
              <a:rPr lang="en-US" dirty="0" err="1" smtClean="0"/>
              <a:t>ubacuje</a:t>
            </a:r>
            <a:r>
              <a:rPr lang="en-US" dirty="0" smtClean="0"/>
              <a:t> </a:t>
            </a:r>
            <a:r>
              <a:rPr lang="en-US" dirty="0" err="1" smtClean="0"/>
              <a:t>metalni</a:t>
            </a:r>
            <a:r>
              <a:rPr lang="en-US" dirty="0" smtClean="0"/>
              <a:t> </a:t>
            </a:r>
            <a:r>
              <a:rPr lang="en-US" dirty="0" err="1" smtClean="0"/>
              <a:t>prah</a:t>
            </a:r>
            <a:r>
              <a:rPr lang="en-US" dirty="0" smtClean="0"/>
              <a:t> </a:t>
            </a:r>
            <a:r>
              <a:rPr lang="en-US" dirty="0" err="1" smtClean="0"/>
              <a:t>bogat</a:t>
            </a:r>
            <a:r>
              <a:rPr lang="en-US" dirty="0" smtClean="0"/>
              <a:t> </a:t>
            </a:r>
            <a:r>
              <a:rPr lang="en-US" dirty="0" err="1" smtClean="0"/>
              <a:t>železom</a:t>
            </a:r>
            <a:r>
              <a:rPr lang="en-US" dirty="0" smtClean="0"/>
              <a:t> (</a:t>
            </a:r>
            <a:r>
              <a:rPr lang="en-US" dirty="0" err="1" smtClean="0"/>
              <a:t>kroz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mlazom</a:t>
            </a:r>
            <a:r>
              <a:rPr lang="en-US" dirty="0" smtClean="0"/>
              <a:t>)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potpomaže</a:t>
            </a:r>
            <a:r>
              <a:rPr lang="en-US" dirty="0" smtClean="0"/>
              <a:t> </a:t>
            </a:r>
            <a:r>
              <a:rPr lang="en-US" dirty="0" err="1" smtClean="0"/>
              <a:t>oksidaciju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rezanje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u="sng" dirty="0" err="1" smtClean="0"/>
              <a:t>Pomoću</a:t>
            </a:r>
            <a:r>
              <a:rPr lang="en-US" u="sng" dirty="0" smtClean="0"/>
              <a:t> </a:t>
            </a:r>
            <a:r>
              <a:rPr lang="en-US" u="sng" dirty="0" err="1" smtClean="0"/>
              <a:t>topitelja</a:t>
            </a:r>
            <a:r>
              <a:rPr lang="en-US" dirty="0" smtClean="0"/>
              <a:t> - u </a:t>
            </a:r>
            <a:r>
              <a:rPr lang="en-US" dirty="0" err="1" smtClean="0"/>
              <a:t>zonu</a:t>
            </a:r>
            <a:r>
              <a:rPr lang="en-US" dirty="0" smtClean="0"/>
              <a:t> </a:t>
            </a:r>
            <a:r>
              <a:rPr lang="en-US" dirty="0" err="1" smtClean="0"/>
              <a:t>reza</a:t>
            </a:r>
            <a:r>
              <a:rPr lang="en-US" dirty="0" smtClean="0"/>
              <a:t> se </a:t>
            </a:r>
            <a:r>
              <a:rPr lang="en-US" dirty="0" err="1" smtClean="0"/>
              <a:t>ubacuje</a:t>
            </a:r>
            <a:r>
              <a:rPr lang="en-US" dirty="0" smtClean="0"/>
              <a:t> </a:t>
            </a:r>
            <a:r>
              <a:rPr lang="en-US" dirty="0" err="1" smtClean="0"/>
              <a:t>topitelj</a:t>
            </a:r>
            <a:r>
              <a:rPr lang="en-US" dirty="0" smtClean="0"/>
              <a:t> (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mlazom</a:t>
            </a:r>
            <a:r>
              <a:rPr lang="en-US" dirty="0" smtClean="0"/>
              <a:t>)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reaguje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oksidima</a:t>
            </a:r>
            <a:r>
              <a:rPr lang="en-US" dirty="0" smtClean="0"/>
              <a:t> Cr </a:t>
            </a:r>
            <a:r>
              <a:rPr lang="en-US" dirty="0" err="1" smtClean="0"/>
              <a:t>i</a:t>
            </a:r>
            <a:r>
              <a:rPr lang="en-US" dirty="0" smtClean="0"/>
              <a:t> Ni, a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temp.topljenja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oksid</a:t>
            </a:r>
            <a:r>
              <a:rPr lang="en-US" dirty="0" smtClean="0"/>
              <a:t> </a:t>
            </a:r>
            <a:r>
              <a:rPr lang="en-US" dirty="0" err="1" smtClean="0"/>
              <a:t>železa</a:t>
            </a:r>
            <a:r>
              <a:rPr lang="en-US" dirty="0" smtClean="0"/>
              <a:t>. </a:t>
            </a:r>
            <a:r>
              <a:rPr lang="en-US" dirty="0" err="1" smtClean="0"/>
              <a:t>Tipično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nerđajuće</a:t>
            </a:r>
            <a:r>
              <a:rPr lang="en-US" dirty="0" smtClean="0"/>
              <a:t> </a:t>
            </a:r>
            <a:r>
              <a:rPr lang="en-US" dirty="0" err="1" smtClean="0"/>
              <a:t>čelike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u="sng" dirty="0" err="1" smtClean="0"/>
              <a:t>Rezanje</a:t>
            </a:r>
            <a:r>
              <a:rPr lang="en-US" u="sng" dirty="0" smtClean="0"/>
              <a:t> </a:t>
            </a:r>
            <a:r>
              <a:rPr lang="en-US" u="sng" dirty="0" err="1" smtClean="0"/>
              <a:t>naslaganih</a:t>
            </a:r>
            <a:r>
              <a:rPr lang="en-US" u="sng" dirty="0" smtClean="0"/>
              <a:t> </a:t>
            </a:r>
            <a:r>
              <a:rPr lang="en-US" u="sng" dirty="0" err="1" smtClean="0"/>
              <a:t>limova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do </a:t>
            </a:r>
            <a:r>
              <a:rPr lang="en-US" dirty="0" err="1" smtClean="0"/>
              <a:t>ukupne</a:t>
            </a:r>
            <a:r>
              <a:rPr lang="en-US" dirty="0" smtClean="0"/>
              <a:t> </a:t>
            </a:r>
            <a:r>
              <a:rPr lang="en-US" dirty="0" err="1" smtClean="0"/>
              <a:t>debljine</a:t>
            </a:r>
            <a:r>
              <a:rPr lang="en-US" dirty="0" smtClean="0"/>
              <a:t> 150 mm,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pojedinačna</a:t>
            </a:r>
            <a:r>
              <a:rPr lang="en-US" dirty="0" smtClean="0"/>
              <a:t> </a:t>
            </a:r>
            <a:r>
              <a:rPr lang="en-US" dirty="0" err="1" smtClean="0"/>
              <a:t>debljina</a:t>
            </a:r>
            <a:r>
              <a:rPr lang="en-US" dirty="0" smtClean="0"/>
              <a:t> </a:t>
            </a:r>
            <a:r>
              <a:rPr lang="en-US" dirty="0" err="1" smtClean="0"/>
              <a:t>limova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do 13 mm (</a:t>
            </a:r>
            <a:r>
              <a:rPr lang="en-US" dirty="0" err="1" smtClean="0"/>
              <a:t>deblji</a:t>
            </a:r>
            <a:r>
              <a:rPr lang="en-US" dirty="0" smtClean="0"/>
              <a:t> se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fiksiraju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u="sng" dirty="0" err="1" smtClean="0"/>
              <a:t>Rezanje</a:t>
            </a:r>
            <a:r>
              <a:rPr lang="en-US" u="sng" dirty="0" smtClean="0"/>
              <a:t> pod </a:t>
            </a:r>
            <a:r>
              <a:rPr lang="en-US" u="sng" dirty="0" err="1" smtClean="0"/>
              <a:t>vodom</a:t>
            </a:r>
            <a:r>
              <a:rPr lang="en-US" dirty="0" smtClean="0"/>
              <a:t>: </a:t>
            </a:r>
            <a:r>
              <a:rPr lang="en-US" dirty="0" err="1" smtClean="0"/>
              <a:t>poseban</a:t>
            </a:r>
            <a:r>
              <a:rPr lang="en-US" dirty="0" smtClean="0"/>
              <a:t> </a:t>
            </a:r>
            <a:r>
              <a:rPr lang="en-US" dirty="0" err="1" smtClean="0"/>
              <a:t>gorionik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dodatnim</a:t>
            </a:r>
            <a:r>
              <a:rPr lang="en-US" dirty="0" smtClean="0"/>
              <a:t> </a:t>
            </a:r>
            <a:r>
              <a:rPr lang="en-US" dirty="0" err="1" smtClean="0"/>
              <a:t>dovodom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izoluje</a:t>
            </a:r>
            <a:r>
              <a:rPr lang="en-US" dirty="0" smtClean="0"/>
              <a:t> </a:t>
            </a:r>
            <a:r>
              <a:rPr lang="en-US" dirty="0" err="1" smtClean="0"/>
              <a:t>zonu</a:t>
            </a:r>
            <a:r>
              <a:rPr lang="en-US" dirty="0" smtClean="0"/>
              <a:t> </a:t>
            </a:r>
            <a:r>
              <a:rPr lang="en-US" dirty="0" err="1" smtClean="0"/>
              <a:t>rezanja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813" t="45833" r="70131" b="29167"/>
          <a:stretch>
            <a:fillRect/>
          </a:stretch>
        </p:blipFill>
        <p:spPr bwMode="auto">
          <a:xfrm>
            <a:off x="685800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3646" t="29167" r="24817" b="15625"/>
          <a:stretch>
            <a:fillRect/>
          </a:stretch>
        </p:blipFill>
        <p:spPr bwMode="auto">
          <a:xfrm>
            <a:off x="2209800" y="3657600"/>
            <a:ext cx="5181600" cy="312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584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Rezanje i postupci pripreme ivica</vt:lpstr>
      <vt:lpstr>PowerPoint Presentation</vt:lpstr>
      <vt:lpstr>Gasno rezanje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Elektrolučno rezanje</vt:lpstr>
      <vt:lpstr>PowerPoint Presentation</vt:lpstr>
      <vt:lpstr>Rezanje plazmom</vt:lpstr>
      <vt:lpstr>Rezanje laserom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Mika</cp:lastModifiedBy>
  <cp:revision>131</cp:revision>
  <dcterms:created xsi:type="dcterms:W3CDTF">2014-04-10T12:26:01Z</dcterms:created>
  <dcterms:modified xsi:type="dcterms:W3CDTF">2016-05-15T15:30:43Z</dcterms:modified>
</cp:coreProperties>
</file>